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6" r:id="rId4"/>
    <p:sldId id="277" r:id="rId5"/>
    <p:sldId id="263" r:id="rId6"/>
    <p:sldId id="267" r:id="rId7"/>
    <p:sldId id="281" r:id="rId8"/>
    <p:sldId id="285" r:id="rId9"/>
    <p:sldId id="264" r:id="rId10"/>
    <p:sldId id="284" r:id="rId11"/>
    <p:sldId id="278" r:id="rId12"/>
    <p:sldId id="265" r:id="rId13"/>
    <p:sldId id="270" r:id="rId14"/>
    <p:sldId id="271" r:id="rId15"/>
    <p:sldId id="274" r:id="rId16"/>
    <p:sldId id="279" r:id="rId17"/>
    <p:sldId id="280" r:id="rId18"/>
    <p:sldId id="275" r:id="rId19"/>
    <p:sldId id="261" r:id="rId20"/>
    <p:sldId id="258" r:id="rId21"/>
    <p:sldId id="272" r:id="rId22"/>
    <p:sldId id="282" r:id="rId23"/>
    <p:sldId id="266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8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1" autoAdjust="0"/>
    <p:restoredTop sz="94660"/>
  </p:normalViewPr>
  <p:slideViewPr>
    <p:cSldViewPr snapToGrid="0">
      <p:cViewPr>
        <p:scale>
          <a:sx n="140" d="100"/>
          <a:sy n="140" d="100"/>
        </p:scale>
        <p:origin x="-7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8243D-A0B8-4203-BD8A-626D173BF081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CC338-4CF2-4ED2-919A-5FDFA9A85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9D57-E43A-49E3-82F8-DDD035E386E4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7296-4860-4607-BF34-343CE4C1C905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6ACF-F02F-41D2-B045-87B67036B896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A464-B023-40BB-8E35-97E14BB4E039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111-352D-4FE2-921F-A281525F11FF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C728-6F82-4D14-B169-8E8D764703A8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D031-1F90-4FCC-A06F-9F6569B13B90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2B04-4A3A-4BA3-B2BA-D15E04DE16A2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D700-7632-4189-B487-7757201A81D0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9E22-1FA8-416C-B2D0-0962DCD4EB67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B669-F3F8-41DF-A89F-8406A4F0D885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D816-38C2-42AF-8ED2-49F1E4A02B46}" type="datetime1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708775"/>
            <a:ext cx="2133600" cy="149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8607-5C97-48E7-A199-1356446ABE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ASA logo transparent background.t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26268" y="170721"/>
            <a:ext cx="1099302" cy="917488"/>
          </a:xfrm>
          <a:prstGeom prst="rect">
            <a:avLst/>
          </a:prstGeom>
        </p:spPr>
      </p:pic>
      <p:pic>
        <p:nvPicPr>
          <p:cNvPr id="8" name="Picture 7" descr="GRIP logo.t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94004" y="163772"/>
            <a:ext cx="1386223" cy="957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655" y="1292492"/>
            <a:ext cx="554741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Status of DAWN Data from NASA GRIP Campaign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Michael Kavaya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NASA Langley Research Center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michael.j.kavaya@nasa.gov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GRIP Science Team Meeting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9-10, 2012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1432" y="0"/>
            <a:ext cx="604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Vertical Slice, ~ 202 Minutes Duration,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 Shots Averaged, ~9.7 km Resolution, PG146, AL95, No Visible Eye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7944" y="477565"/>
            <a:ext cx="174759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9/21/10, data folder 192329</a:t>
            </a:r>
          </a:p>
        </p:txBody>
      </p:sp>
      <p:pic>
        <p:nvPicPr>
          <p:cNvPr id="5" name="Picture 4" descr="ScreenHunter_01 May. 07 11.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005" y="1933489"/>
            <a:ext cx="4098336" cy="3757668"/>
          </a:xfrm>
          <a:prstGeom prst="rect">
            <a:avLst/>
          </a:prstGeom>
        </p:spPr>
      </p:pic>
      <p:pic>
        <p:nvPicPr>
          <p:cNvPr id="6" name="Picture 5" descr="ScreenHunter_02 May. 07 11.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438" y="1954463"/>
            <a:ext cx="4088013" cy="3757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0017" y="5761280"/>
            <a:ext cx="1439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20:35:00, ~Begin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6613" y="5773435"/>
            <a:ext cx="12987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21:24:00, ~End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5641" y="1419284"/>
            <a:ext cx="275825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Complete Circle of Wind Direction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8431" y="0"/>
            <a:ext cx="4944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Vertical Slice, ~ 396 Minutes Duration,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 Shots Averaged, ~5.1 km Resolution, Earl, Visible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4185" y="572932"/>
            <a:ext cx="167706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9/2/10, data folder 161147</a:t>
            </a:r>
          </a:p>
        </p:txBody>
      </p:sp>
      <p:pic>
        <p:nvPicPr>
          <p:cNvPr id="9" name="Picture 8" descr="grip_dawn_20100902_161147_BROWSE_01_01_20_01_512_ 256_01.jpg"/>
          <p:cNvPicPr>
            <a:picLocks noChangeAspect="1"/>
          </p:cNvPicPr>
          <p:nvPr/>
        </p:nvPicPr>
        <p:blipFill>
          <a:blip r:embed="rId2" cstate="print"/>
          <a:srcRect l="10307" t="4948" r="9387" b="6242"/>
          <a:stretch>
            <a:fillRect/>
          </a:stretch>
        </p:blipFill>
        <p:spPr>
          <a:xfrm>
            <a:off x="746105" y="1267819"/>
            <a:ext cx="7343249" cy="4813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769" y="6214870"/>
            <a:ext cx="6953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Note: eye clearly seen in lidar data; MBL &amp; cloud layers at 5 km; 791 scan patterns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10" y="2901539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335" y="4556735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660" y="1290075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pic>
        <p:nvPicPr>
          <p:cNvPr id="2050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264" y="1103601"/>
            <a:ext cx="235613" cy="137441"/>
          </a:xfrm>
          <a:prstGeom prst="rect">
            <a:avLst/>
          </a:prstGeom>
          <a:noFill/>
        </p:spPr>
      </p:pic>
      <p:pic>
        <p:nvPicPr>
          <p:cNvPr id="16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919" y="1110146"/>
            <a:ext cx="235613" cy="137441"/>
          </a:xfrm>
          <a:prstGeom prst="rect">
            <a:avLst/>
          </a:prstGeom>
          <a:noFill/>
        </p:spPr>
      </p:pic>
      <p:pic>
        <p:nvPicPr>
          <p:cNvPr id="17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811" y="1110146"/>
            <a:ext cx="235613" cy="137441"/>
          </a:xfrm>
          <a:prstGeom prst="rect">
            <a:avLst/>
          </a:prstGeom>
          <a:noFill/>
        </p:spPr>
      </p:pic>
      <p:pic>
        <p:nvPicPr>
          <p:cNvPr id="18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306" y="1115756"/>
            <a:ext cx="235613" cy="137441"/>
          </a:xfrm>
          <a:prstGeom prst="rect">
            <a:avLst/>
          </a:prstGeom>
          <a:noFill/>
        </p:spPr>
      </p:pic>
      <p:pic>
        <p:nvPicPr>
          <p:cNvPr id="19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001" y="1126975"/>
            <a:ext cx="235613" cy="137441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165676"/>
            <a:ext cx="862737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343" y="3523396"/>
            <a:ext cx="623889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578" y="1743467"/>
            <a:ext cx="69916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39195" y="2809827"/>
            <a:ext cx="668773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m/s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kavaya\Desktop\LabView\Constant altitude files\9-21 192329 altitudes 2 8 9 10 11 coplot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166" y="925793"/>
            <a:ext cx="7405593" cy="56797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8424" y="94294"/>
            <a:ext cx="665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Comparison of 5 Constant-Altitude Slices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9/21/10, data folder 192329, 60 shots averaged, ~202 minutes duration,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 285 horizontal wind profile attempts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t 1 19 h 00 m scan 1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409" y="136071"/>
            <a:ext cx="6588763" cy="6564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762" y="2347090"/>
            <a:ext cx="1877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Crossing Hurricane Earl Eye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9/1/10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Eye crossing of Earl at ~19:12:00 Zulu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70143" y="6093725"/>
            <a:ext cx="1583141" cy="361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ip_dawn_20100901_174323_BROWSE_01_01_20_01_512_ 256_01.jpg"/>
          <p:cNvPicPr>
            <a:picLocks noChangeAspect="1"/>
          </p:cNvPicPr>
          <p:nvPr/>
        </p:nvPicPr>
        <p:blipFill>
          <a:blip r:embed="rId2" cstate="print"/>
          <a:srcRect l="9925" t="3854" r="8955" b="5995"/>
          <a:stretch>
            <a:fillRect/>
          </a:stretch>
        </p:blipFill>
        <p:spPr>
          <a:xfrm>
            <a:off x="1207827" y="1105470"/>
            <a:ext cx="7417558" cy="4885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2777" y="125185"/>
            <a:ext cx="401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Crossing Hurricane Earl Eye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9/1/10 Eye Crossing of Earl at ~19:12:00 Zulu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27" y="5165676"/>
            <a:ext cx="862737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5185" y="6159680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~19:12:00 Zulu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68375" y="1088305"/>
            <a:ext cx="23597" cy="507471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8573" y="724397"/>
            <a:ext cx="167706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9/1/10, data folder 174323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537" y="3509748"/>
            <a:ext cx="623889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653" y="1586517"/>
            <a:ext cx="69916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2350" y="5854700"/>
            <a:ext cx="2101850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What is dip at ~19:00:00?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83100" y="5753100"/>
            <a:ext cx="0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867934" y="6114197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75227" y="2714293"/>
            <a:ext cx="668773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m/s</a:t>
            </a:r>
          </a:p>
        </p:txBody>
      </p:sp>
      <p:pic>
        <p:nvPicPr>
          <p:cNvPr id="20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656" y="1035083"/>
            <a:ext cx="235613" cy="137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4697" y="1446646"/>
            <a:ext cx="189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9/1/10 Eye Crossing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Zoom in Altitude, Zoom in Color Bars</a:t>
            </a:r>
          </a:p>
        </p:txBody>
      </p:sp>
      <p:pic>
        <p:nvPicPr>
          <p:cNvPr id="6" name="Picture 5" descr="ScreenHunter_05 Apr. 26 14.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081" y="2311764"/>
            <a:ext cx="4468481" cy="4422127"/>
          </a:xfrm>
          <a:prstGeom prst="rect">
            <a:avLst/>
          </a:prstGeom>
        </p:spPr>
      </p:pic>
      <p:pic>
        <p:nvPicPr>
          <p:cNvPr id="7" name="Picture 6" descr="ScreenHunter_06 Apr. 26 14.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3663" y="13648"/>
            <a:ext cx="4449939" cy="2243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5984" y="3077170"/>
            <a:ext cx="2379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~ 150 deg wind direction 	change across eye</a:t>
            </a:r>
          </a:p>
          <a:p>
            <a:pPr defTabSz="144000">
              <a:buFont typeface="Arial" pitchFamily="34" charset="0"/>
              <a:buChar char="•"/>
              <a:tabLst>
                <a:tab pos="144000" algn="l"/>
              </a:tabLs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defTabSz="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Slower wind magnitude 	at dip</a:t>
            </a:r>
          </a:p>
          <a:p>
            <a:pPr defTabSz="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Higher wind magnitude 	down low in dip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8645" y="3159456"/>
            <a:ext cx="862737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277" y="5167951"/>
            <a:ext cx="623889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5511" y="923498"/>
            <a:ext cx="69916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09149" y="5902659"/>
            <a:ext cx="0" cy="955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867934" y="6114197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sweetclipart.com/multisite/sweetclipart/files/people_symbols_eye_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268" y="147979"/>
            <a:ext cx="235613" cy="137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96" y="138546"/>
            <a:ext cx="2425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9/1/10 Eye Crossing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What is Dip at ~ 19:00:00?</a:t>
            </a:r>
          </a:p>
        </p:txBody>
      </p:sp>
      <p:pic>
        <p:nvPicPr>
          <p:cNvPr id="3" name="Picture 2" descr="ScreenHunter_01 May. 04 16.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50" y="1193800"/>
            <a:ext cx="6009249" cy="5499100"/>
          </a:xfrm>
          <a:prstGeom prst="rect">
            <a:avLst/>
          </a:prstGeom>
        </p:spPr>
      </p:pic>
      <p:pic>
        <p:nvPicPr>
          <p:cNvPr id="4" name="Picture 3" descr="ScreenHunter_02 May. 04 16.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0" y="1454150"/>
            <a:ext cx="3352800" cy="284117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994150" y="2241550"/>
            <a:ext cx="3365500" cy="171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2700" y="4635500"/>
            <a:ext cx="2705100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NOAA: “In an infrared image,    	cold clouds are high clouds”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Symbol"/>
              </a:rPr>
              <a:t>\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Warmer region is lower clouds, 	hence the dip</a:t>
            </a:r>
          </a:p>
        </p:txBody>
      </p:sp>
      <p:sp>
        <p:nvSpPr>
          <p:cNvPr id="9" name="Oval 8"/>
          <p:cNvSpPr/>
          <p:nvPr/>
        </p:nvSpPr>
        <p:spPr>
          <a:xfrm>
            <a:off x="3136900" y="6413500"/>
            <a:ext cx="1238250" cy="3619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596" y="138546"/>
            <a:ext cx="24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167" y="1346447"/>
            <a:ext cx="749885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Our group’s first airborne science campaign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First flights of new instrument DAWN (pulsed, 2-micron, coherent Doppler lidar)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Hardware problems turned 250 mJ laser energy into effective 10 mJ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Problems mostly fixed now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Processing to date is single scan pattern, using only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1600" dirty="0" smtClean="0">
                <a:latin typeface="Symbol"/>
              </a:rPr>
              <a:t>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1600" dirty="0" smtClean="0">
                <a:latin typeface="Symbol"/>
              </a:rPr>
              <a:t>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azimuth angles. 	Plan to use all 5 azimuth angles for better wind accuracy and coverage. Plan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to average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consecutive scan patterns for better coverage at expense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horizontal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resolution.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Lots more information in data such as wind turbulence values and LOS wind profiles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Integrating DAWN into LaRC UC-12B aircraft to have two choices of aircraft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180000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 sincerely hope the wind data will help GRIP investigators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led Police C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8772" y="2123364"/>
            <a:ext cx="1292341" cy="498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BACK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kavaya\Documents\Projects\GRIP DC-8\Pictures\Bo\DA_100803_DC8_integration_done\IMG_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78" y="3138822"/>
            <a:ext cx="5038288" cy="3358858"/>
          </a:xfrm>
          <a:prstGeom prst="rect">
            <a:avLst/>
          </a:prstGeom>
          <a:noFill/>
        </p:spPr>
      </p:pic>
      <p:pic>
        <p:nvPicPr>
          <p:cNvPr id="3" name="Picture 2" descr="C:\Documents and Settings\mkavaya\My Documents\Projects\GRIP DC-8\Pictures\Fort Lauderdale\201008150002HQ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381" y="419088"/>
            <a:ext cx="4417734" cy="319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mkavaya\Documents\Projects\GRIP DC-8\Pictures\Fort Lauderdale photos\IMG_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567" y="642305"/>
            <a:ext cx="2582045" cy="193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79654" y="0"/>
            <a:ext cx="287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DAWN in DC-8 for GRIP</a:t>
            </a:r>
          </a:p>
        </p:txBody>
      </p:sp>
      <p:pic>
        <p:nvPicPr>
          <p:cNvPr id="6" name="Picture 6" descr="C:\Documents and Settings\bctrieu\My Documents\0Projects\Flight_Missions\Pictures\100726_DC8_LEOS_installation\IMG_5593 (Custom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1989" y="4267568"/>
            <a:ext cx="3408194" cy="227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2101" y="2538480"/>
            <a:ext cx="16032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Three laser chillers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7693" y="3623478"/>
            <a:ext cx="3773790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Laser control (L), and data acquisition control (R)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2168" y="6442502"/>
            <a:ext cx="3778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Optics canister above nadir window &amp; electronics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4323" y="6442502"/>
            <a:ext cx="217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Nadir window, shutter open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819" y="116006"/>
            <a:ext cx="5848350" cy="563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</a:p>
        </p:txBody>
      </p:sp>
      <p:sp>
        <p:nvSpPr>
          <p:cNvPr id="8246" name="Text Box 53"/>
          <p:cNvSpPr txBox="1">
            <a:spLocks noChangeArrowheads="1"/>
          </p:cNvSpPr>
          <p:nvPr/>
        </p:nvSpPr>
        <p:spPr bwMode="auto">
          <a:xfrm>
            <a:off x="541196" y="1356057"/>
            <a:ext cx="795453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SMD 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Jack Kaye, Ramesh Kakar</a:t>
            </a:r>
          </a:p>
          <a:p>
            <a:pPr algn="ctr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SMD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ESTO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George Komar, Janice Buckner, Parminder Ghuman, Carl Wagenfuehrer</a:t>
            </a:r>
          </a:p>
          <a:p>
            <a:pPr algn="ctr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LaRC Director Office, Steve Jurczyk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LaRC Engineering Directorate, Jill Marlowe, John Costulis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LaRC Chief Engineer Office, Clayton Turner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NASA LaRC Science Directorate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Garnett Hutchinson, Stacey Lee, Keith Murray</a:t>
            </a:r>
          </a:p>
          <a:p>
            <a:pPr algn="ctr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Simpson Weather Associates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Dave Emmitt</a:t>
            </a:r>
          </a:p>
          <a:p>
            <a:pPr algn="ctr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Many colleagues at LaRC including discipline leads:</a:t>
            </a:r>
          </a:p>
          <a:p>
            <a:pPr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Jeffrey Beyon, Garfield Creary, Grady Koch, Paul Petzar, Upendra Singh, Bo Trieu, Jirong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656" y="104262"/>
            <a:ext cx="652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Pulsed, Coherent-Detection, 2-Micron,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oppler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erosol Horizontal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 (DAWN) Profiling Lidar during GRIP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147" y="864977"/>
            <a:ext cx="359239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Pulsed Laser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Ho:Tm:LuLF, 2.05 microns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3.1 m folded ring resonator, FSR = 967 MHz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~250 mJ pulse energy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10 Hz pulse rate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200-220 ns pulse duration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Master Oscillator Power Amplifier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Laser Diode Array side pumped, 792 nm, 1 ms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~Transform limited pulse spectrum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~Diffraction limited pulse spatial quality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Designed and built at LaRC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12" y="3618084"/>
            <a:ext cx="3208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Lidar System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15-cm diameter off-axis telescope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Dual balanced heterodyne detection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InGaAs signal optical detectors (2)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InGaAs monitor optical detector (1)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Zero motion heterodyne frequency = 0 Hz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10-bit ADC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INS/GPS integrated to lidar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1369" y="843754"/>
            <a:ext cx="3609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Lidar System in DC-8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Optics can in cargo level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Centered nadir port 7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One electronics rack in cargo level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Two electronics racks in passenger level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Refractive optical wedge scanner, beam   deflection 30.12</a:t>
            </a:r>
            <a:r>
              <a:rPr lang="en-US" sz="1400" dirty="0" smtClean="0"/>
              <a:t>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nadir angle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Conical field of regard centered on nadir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All azimuth angles programmable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592" y="3019877"/>
            <a:ext cx="56277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Data Acquisition &amp; Processing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 azimuth angles (-45</a:t>
            </a:r>
            <a:r>
              <a:rPr lang="en-US" sz="1400" dirty="0" smtClean="0">
                <a:solidFill>
                  <a:srgbClr val="008000"/>
                </a:solidFill>
              </a:rPr>
              <a:t>°</a:t>
            </a:r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-22.5</a:t>
            </a:r>
            <a:r>
              <a:rPr lang="en-US" sz="1400" dirty="0" smtClean="0">
                <a:solidFill>
                  <a:srgbClr val="008000"/>
                </a:solidFill>
              </a:rPr>
              <a:t>°</a:t>
            </a:r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0</a:t>
            </a:r>
            <a:r>
              <a:rPr lang="en-US" sz="1400" dirty="0" smtClean="0">
                <a:solidFill>
                  <a:srgbClr val="008000"/>
                </a:solidFill>
              </a:rPr>
              <a:t>°</a:t>
            </a:r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22.5</a:t>
            </a:r>
            <a:r>
              <a:rPr lang="en-US" sz="1400" dirty="0" smtClean="0">
                <a:solidFill>
                  <a:srgbClr val="008000"/>
                </a:solidFill>
              </a:rPr>
              <a:t>°</a:t>
            </a:r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45</a:t>
            </a:r>
            <a:r>
              <a:rPr lang="en-US" sz="1400" dirty="0" smtClean="0">
                <a:solidFill>
                  <a:srgbClr val="008000"/>
                </a:solidFill>
              </a:rPr>
              <a:t>°</a:t>
            </a:r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), all forward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500 Msamples/second ADC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 sample 2 ns, 0.3 m, 0.26 m height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55,000 samples/shot, 512 samples pre-shot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Maximum 54,488 samples,109 microseconds, 16.335 km range</a:t>
            </a:r>
          </a:p>
          <a:p>
            <a:pPr algn="ctr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Nominal range gate 512 samples, 1 microsecond, 154 m, 133 m height</a:t>
            </a:r>
          </a:p>
          <a:p>
            <a:pPr algn="ctr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Range gate overlap 256 samples, 50%</a:t>
            </a:r>
          </a:p>
          <a:p>
            <a:pPr algn="ctr"/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N-shot, freq-aligned, averaged periodograms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Periodogram maximum 250 MHz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Periodogram maximum </a:t>
            </a:r>
            <a:r>
              <a:rPr lang="en-US" sz="1400" dirty="0" smtClean="0"/>
              <a:t>±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128 m/s LOS, </a:t>
            </a:r>
            <a:r>
              <a:rPr lang="en-US" sz="1400" dirty="0" smtClean="0"/>
              <a:t>±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256 m/s = </a:t>
            </a:r>
            <a:r>
              <a:rPr lang="en-US" sz="1400" dirty="0" smtClean="0"/>
              <a:t>±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572 mph horiz. </a:t>
            </a:r>
          </a:p>
          <a:p>
            <a:pPr algn="ctr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Periodogram information resolution 0.98 MHz, 1.0 m/s</a:t>
            </a:r>
          </a:p>
          <a:p>
            <a:pPr algn="ctr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Nominal range gate samples after zero padding 2048</a:t>
            </a:r>
          </a:p>
          <a:p>
            <a:pPr algn="ctr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Periodogram resolution for frequency alignment 0.24 MHz, 0.25 m/s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5081" y="6239244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Pre Data Collection Selectable</a:t>
            </a:r>
          </a:p>
          <a:p>
            <a:pPr algn="ctr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Post Data Collection Selectable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ta Processing WBS 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178" y="407238"/>
            <a:ext cx="7613765" cy="6307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6305" y="0"/>
            <a:ext cx="680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DAWN Data Processing Outline.  All Data vs. Along-Track Dimension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9672" y="1160889"/>
            <a:ext cx="73289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Effort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7702" y="1822172"/>
            <a:ext cx="731290" cy="523220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Second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Priority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8896" y="2507309"/>
            <a:ext cx="696003" cy="52322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1118" y="0"/>
            <a:ext cx="5893408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Nominal Scan Pattern: DAWN During GRIP Campaign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 different azimuth angles from -45 to + 45</a:t>
            </a:r>
            <a:r>
              <a:rPr lang="en-US" sz="1400" dirty="0" smtClean="0">
                <a:latin typeface="Symbol"/>
              </a:rPr>
              <a:t>°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 sec shot integration; 2 sec scanner turn time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3735238" y="2453078"/>
            <a:ext cx="540876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824856" y="1336614"/>
          <a:ext cx="5207000" cy="233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 descr="Transparent 3D cone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65254">
            <a:off x="-828116" y="1667775"/>
            <a:ext cx="5334000" cy="5334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rot="16200000" flipH="1">
            <a:off x="841087" y="2954558"/>
            <a:ext cx="2398147" cy="12508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637014" y="3155920"/>
            <a:ext cx="2476604" cy="8903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>
            <a:stCxn id="28" idx="3"/>
          </p:cNvCxnSpPr>
          <p:nvPr/>
        </p:nvCxnSpPr>
        <p:spPr bwMode="auto">
          <a:xfrm rot="5400000" flipH="1" flipV="1">
            <a:off x="1551414" y="4343410"/>
            <a:ext cx="488745" cy="8079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DC8-transpare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1048" y="1447800"/>
            <a:ext cx="3810000" cy="1168400"/>
          </a:xfrm>
          <a:prstGeom prst="rect">
            <a:avLst/>
          </a:prstGeom>
        </p:spPr>
      </p:pic>
      <p:sp>
        <p:nvSpPr>
          <p:cNvPr id="21" name="Arc 20"/>
          <p:cNvSpPr/>
          <p:nvPr/>
        </p:nvSpPr>
        <p:spPr bwMode="auto">
          <a:xfrm rot="9351250">
            <a:off x="785024" y="2889854"/>
            <a:ext cx="914400" cy="914400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543" y="340186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30.12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905784" y="2863981"/>
            <a:ext cx="2777710" cy="1742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651306" y="3127086"/>
            <a:ext cx="3019249" cy="14923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88995" y="3523900"/>
            <a:ext cx="3200401" cy="9316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423380" y="4942935"/>
            <a:ext cx="879873" cy="3881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475138" y="4951562"/>
            <a:ext cx="1328447" cy="1811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1371621" y="4873925"/>
            <a:ext cx="138023" cy="13802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28" idx="6"/>
          </p:cNvCxnSpPr>
          <p:nvPr/>
        </p:nvCxnSpPr>
        <p:spPr bwMode="auto">
          <a:xfrm flipV="1">
            <a:off x="1509644" y="4891179"/>
            <a:ext cx="1466472" cy="517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8" idx="7"/>
          </p:cNvCxnSpPr>
          <p:nvPr/>
        </p:nvCxnSpPr>
        <p:spPr bwMode="auto">
          <a:xfrm rot="5400000" flipH="1" flipV="1">
            <a:off x="1864669" y="4196762"/>
            <a:ext cx="322138" cy="1072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076112" y="556979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+45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70057" y="5316748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+22.5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5376" y="4730149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-45</a:t>
            </a:r>
            <a:r>
              <a:rPr lang="en-US" sz="1000" dirty="0" smtClean="0">
                <a:latin typeface="Symbol"/>
              </a:rPr>
              <a:t>°</a:t>
            </a:r>
            <a:endParaRPr lang="en-US" sz="500" dirty="0" smtClean="0">
              <a:latin typeface="MS Shell Dlg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01683" y="4710016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-22.5</a:t>
            </a:r>
            <a:r>
              <a:rPr lang="en-US" sz="1000" dirty="0" smtClean="0">
                <a:latin typeface="Symbol"/>
              </a:rPr>
              <a:t>°</a:t>
            </a:r>
            <a:endParaRPr lang="en-US" sz="500" dirty="0" smtClean="0">
              <a:latin typeface="MS Shell Dlg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99780" y="5014824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2720" y="126630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 s, 288 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3821501" y="3562630"/>
            <a:ext cx="20530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363681" y="3620214"/>
            <a:ext cx="3225948" cy="2997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 pattern = 22 s = 3,168 m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Along-Track &amp; Temporal Resolution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Swath Width Depends on Flight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Measurement Altitudes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e.g., Flight Altitude = 10,586.4 m</a:t>
            </a:r>
          </a:p>
          <a:p>
            <a:r>
              <a:rPr lang="en-US" sz="1600" dirty="0" smtClean="0">
                <a:cs typeface="Times New Roman" pitchFamily="18" charset="0"/>
              </a:rPr>
              <a:t>Measurement Altitude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0 m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Swath Width = 8,688 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21435" y="625415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Nadir</a:t>
            </a:r>
            <a:endParaRPr lang="en-US" sz="14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-491719" y="4304582"/>
            <a:ext cx="384738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133475" y="1704975"/>
            <a:ext cx="1766830" cy="284501"/>
          </a:xfrm>
          <a:prstGeom prst="rect">
            <a:avLst/>
          </a:prstGeom>
          <a:ln>
            <a:noFill/>
          </a:ln>
        </p:spPr>
        <p:txBody>
          <a:bodyPr wrap="none" lIns="91440" tIns="0" rIns="91440" bIns="0" rtlCol="0" anchor="t" anchorCtr="0">
            <a:spAutoFit/>
          </a:bodyPr>
          <a:lstStyle/>
          <a:p>
            <a:pPr>
              <a:lnSpc>
                <a:spcPct val="150000"/>
              </a:lnSpc>
              <a:tabLst>
                <a:tab pos="274320" algn="l"/>
              </a:tabLst>
            </a:pP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144 m/s ground speed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60521" y="1574809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-45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59484" y="193633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-22.5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2347" y="2246003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30485" y="274185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+22.5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7124" y="31539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+45</a:t>
            </a:r>
            <a:r>
              <a:rPr lang="en-US" sz="1200" dirty="0" smtClean="0">
                <a:latin typeface="Symbol"/>
              </a:rPr>
              <a:t>°</a:t>
            </a:r>
            <a:endParaRPr lang="en-US" sz="800" dirty="0" smtClean="0">
              <a:latin typeface="MS Shell Dlg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0169" y="3112656"/>
            <a:ext cx="20348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Trade Off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Fast revisit time to less azimuth angles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vs.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Slower revisit time to more azimuth angles (less cloud blockage?, wind variability studies, measure w)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Note: weather models assimilate LOS winds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776870" y="1598213"/>
            <a:ext cx="2130949" cy="183675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673503" y="1494845"/>
            <a:ext cx="198782" cy="1908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Hunter_01 Apr. 23 16.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596" y="1208380"/>
            <a:ext cx="2160000" cy="1935851"/>
          </a:xfrm>
          <a:prstGeom prst="rect">
            <a:avLst/>
          </a:prstGeom>
        </p:spPr>
      </p:pic>
      <p:pic>
        <p:nvPicPr>
          <p:cNvPr id="3" name="Picture 2" descr="ScreenHunter_02 Apr. 23 16.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5854" y="3335344"/>
            <a:ext cx="2160000" cy="1928390"/>
          </a:xfrm>
          <a:prstGeom prst="rect">
            <a:avLst/>
          </a:prstGeom>
        </p:spPr>
      </p:pic>
      <p:pic>
        <p:nvPicPr>
          <p:cNvPr id="4" name="Picture 3" descr="ScreenHunter_03 Apr. 23 16.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8008" y="1137267"/>
            <a:ext cx="2160000" cy="1952256"/>
          </a:xfrm>
          <a:prstGeom prst="rect">
            <a:avLst/>
          </a:prstGeom>
        </p:spPr>
      </p:pic>
      <p:pic>
        <p:nvPicPr>
          <p:cNvPr id="5" name="Picture 4" descr="ScreenHunter_04 Apr. 23 16.2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0861" y="3269382"/>
            <a:ext cx="2160000" cy="1929295"/>
          </a:xfrm>
          <a:prstGeom prst="rect">
            <a:avLst/>
          </a:prstGeom>
        </p:spPr>
      </p:pic>
      <p:pic>
        <p:nvPicPr>
          <p:cNvPr id="6" name="Picture 5" descr="ScreenHunter_05 Apr. 23 16.2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1722" y="1164696"/>
            <a:ext cx="2160000" cy="1938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9953" y="86946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0 Azimuth 3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0060" y="5300789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-22.5 Azimuth 2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583" y="945667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-45 Azimuth 1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690" y="5300789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22.5 Azimuth 4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3237" y="888028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45 Azimuth 5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6148" y="88710"/>
            <a:ext cx="5158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Spectra vs. Azimuth Angle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8/24/10; data folder 143213; scan pattern 1, 60 laser shots averaged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Periodograms shifted to remove laser jitter before averaging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46" y="3603009"/>
            <a:ext cx="183415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Slant range from DC-8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98896" y="3043451"/>
            <a:ext cx="736979" cy="62097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126" y="1842448"/>
            <a:ext cx="394660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7750" y="6115050"/>
            <a:ext cx="4206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principle, zero, first, and second moments measured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175" y="0"/>
            <a:ext cx="5524500" cy="85725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Periodogram: Estimating Signal Frequency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Shot Accumulation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Range Gate, One Realization</a:t>
            </a:r>
          </a:p>
        </p:txBody>
      </p:sp>
      <p:pic>
        <p:nvPicPr>
          <p:cNvPr id="6150" name="Picture 3" descr="spectrum_period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263650"/>
            <a:ext cx="53990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4"/>
          <p:cNvSpPr>
            <a:spLocks noChangeShapeType="1"/>
          </p:cNvSpPr>
          <p:nvPr/>
        </p:nvSpPr>
        <p:spPr bwMode="auto">
          <a:xfrm flipH="1">
            <a:off x="2578100" y="2333767"/>
            <a:ext cx="3229022" cy="5618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5791201" y="2157413"/>
            <a:ext cx="33528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Mean Signal Power = area under mean signal bump but above mean noise level. P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= [(L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L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·  </a:t>
            </a:r>
            <a:r>
              <a:rPr lang="en-US" sz="1400" dirty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 · 1] (if signal in one bin)</a:t>
            </a:r>
          </a:p>
        </p:txBody>
      </p:sp>
      <p:sp>
        <p:nvSpPr>
          <p:cNvPr id="6153" name="Line 6"/>
          <p:cNvSpPr>
            <a:spLocks noChangeShapeType="1"/>
          </p:cNvSpPr>
          <p:nvPr/>
        </p:nvSpPr>
        <p:spPr bwMode="auto">
          <a:xfrm>
            <a:off x="914400" y="3556000"/>
            <a:ext cx="529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6359704" y="3376613"/>
            <a:ext cx="1899879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Mean Noise Level = L</a:t>
            </a:r>
            <a:r>
              <a:rPr lang="en-US" sz="1400" baseline="-25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276975" y="1256661"/>
            <a:ext cx="286702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Mean Data Level = L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Data Fluctuations = s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= L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>
                <a:latin typeface="Symbol" pitchFamily="18" charset="2"/>
                <a:cs typeface="Times New Roman" pitchFamily="18" charset="0"/>
              </a:rPr>
              <a:t>Ö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 flipH="1">
            <a:off x="3197225" y="1435100"/>
            <a:ext cx="3038475" cy="1120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>
            <a:off x="1206500" y="2565400"/>
            <a:ext cx="1981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6168005" y="4032250"/>
            <a:ext cx="2672526" cy="4514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Noise Fluctuations = </a:t>
            </a:r>
            <a:r>
              <a:rPr lang="en-US" sz="1400" dirty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= L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>
                <a:latin typeface="Symbol" pitchFamily="18" charset="2"/>
                <a:cs typeface="Times New Roman" pitchFamily="18" charset="0"/>
              </a:rPr>
              <a:t>Ö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 flipV="1">
            <a:off x="2946400" y="3835400"/>
            <a:ext cx="3028950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6126803" y="4491891"/>
            <a:ext cx="28702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Mean Noise Power = area under mean noise level =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 flipH="1">
            <a:off x="4824483" y="5022375"/>
            <a:ext cx="1317008" cy="1978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939800" y="4838700"/>
            <a:ext cx="4089400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lgDash"/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5" name="Text Box 22"/>
          <p:cNvSpPr txBox="1">
            <a:spLocks noChangeArrowheads="1"/>
          </p:cNvSpPr>
          <p:nvPr/>
        </p:nvSpPr>
        <p:spPr bwMode="auto">
          <a:xfrm>
            <a:off x="1241416" y="6045200"/>
            <a:ext cx="226696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Data = Signal + Noise, D = S 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3"/>
          <p:cNvGraphicFramePr>
            <a:graphicFrameLocks noChangeAspect="1"/>
          </p:cNvGraphicFramePr>
          <p:nvPr>
            <p:ph idx="1"/>
          </p:nvPr>
        </p:nvGraphicFramePr>
        <p:xfrm>
          <a:off x="695325" y="6253163"/>
          <a:ext cx="3524250" cy="485775"/>
        </p:xfrm>
        <a:graphic>
          <a:graphicData uri="http://schemas.openxmlformats.org/presentationml/2006/ole">
            <p:oleObj spid="_x0000_s34818" name="Equation" r:id="rId4" imgW="3504960" imgH="482400" progId="Equation.3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68FE1-CC32-4B5B-8514-ACF1BA851705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52382" y="2579427"/>
            <a:ext cx="0" cy="975815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61481" y="3550692"/>
            <a:ext cx="0" cy="194253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330145" y="5218515"/>
          <a:ext cx="1914525" cy="1452563"/>
        </p:xfrm>
        <a:graphic>
          <a:graphicData uri="http://schemas.openxmlformats.org/presentationml/2006/ole">
            <p:oleObj spid="_x0000_s34819" name="Equation" r:id="rId5" imgW="1104840" imgH="83808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13797" y="2736375"/>
            <a:ext cx="351378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6071" y="4144369"/>
            <a:ext cx="338554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0387" y="4419599"/>
            <a:ext cx="4026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62063" y="617860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Wingdings"/>
              </a:rPr>
              <a:t>L</a:t>
            </a:r>
            <a:endParaRPr lang="en-US" sz="1000" dirty="0" smtClean="0">
              <a:latin typeface="MS Shell Dlg 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13844" y="543180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</a:rPr>
              <a:t>J</a:t>
            </a:r>
            <a:endParaRPr lang="en-US" sz="1050" dirty="0" smtClean="0">
              <a:latin typeface="MS Shell Dlg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5073" y="1237975"/>
          <a:ext cx="7100514" cy="220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34"/>
                <a:gridCol w="2096140"/>
                <a:gridCol w="20961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All Flights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Science Flights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Dates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8/5 - 9/25/10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8/17 - 9/22/10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Flights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DAWN Scan Patterns</a:t>
                      </a:r>
                      <a:r>
                        <a:rPr lang="en-US" sz="16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13,062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11,685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DAWN Laser Shots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2,243,620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2,058,520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88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DAWN Emitted Photons**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5.8 10</a:t>
                      </a:r>
                      <a:r>
                        <a:rPr lang="en-US" sz="16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5.3 10</a:t>
                      </a:r>
                      <a:r>
                        <a:rPr lang="en-US" sz="16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125675"/>
            <a:ext cx="51712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GRIP DC-8 and DAWN Wind Lidar: By the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6784" y="5611587"/>
            <a:ext cx="492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*scan pattern yields horizontal wind vertical profile; ~1 dropsonde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**assuming 250 mJ pulses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9493" y="3692569"/>
          <a:ext cx="7100514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34"/>
                <a:gridCol w="2096140"/>
                <a:gridCol w="20961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Fraction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DC-8 Flight Minutes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6712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5987 (89%) DAWN Collecting Data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DAWN Data Minutes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5987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4634 (95%) Uploaded to GRIP Web Site 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6507" y="95416"/>
            <a:ext cx="5194627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Lidar Scan Patterns vs. Number Laser Shots Averaged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Time &amp; Horizontal Range Resolution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66190" y="5269286"/>
          <a:ext cx="703955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160"/>
                <a:gridCol w="2083241"/>
                <a:gridCol w="3077156"/>
              </a:tblGrid>
              <a:tr h="2610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Shots  Averaged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Scan Pattern Time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If V</a:t>
                      </a:r>
                      <a:r>
                        <a:rPr lang="en-US" sz="16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DC8</a:t>
                      </a:r>
                      <a:r>
                        <a:rPr lang="en-US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450 knots = 231.5 m/s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10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5.1 km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10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9.7 km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101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72 s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16.7 km</a:t>
                      </a:r>
                      <a:endParaRPr 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17" y="1035003"/>
            <a:ext cx="85566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436" y="0"/>
            <a:ext cx="593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Comparison DAWN to Dropsonde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9/1/10, data folder 161736, 20 shots averaged, 5.1 km resolution, Earl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4" y="2291155"/>
            <a:ext cx="908685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97" y="1516632"/>
            <a:ext cx="90868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923281" y="2925594"/>
            <a:ext cx="1220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 = number shots averaged</a:t>
            </a:r>
          </a:p>
        </p:txBody>
      </p:sp>
      <p:pic>
        <p:nvPicPr>
          <p:cNvPr id="9" name="Picture 8" descr="ScreenHunter_13 Sep. 15 16.31.gif"/>
          <p:cNvPicPr>
            <a:picLocks noChangeAspect="1"/>
          </p:cNvPicPr>
          <p:nvPr/>
        </p:nvPicPr>
        <p:blipFill>
          <a:blip r:embed="rId4" cstate="print"/>
          <a:srcRect r="33433"/>
          <a:stretch>
            <a:fillRect/>
          </a:stretch>
        </p:blipFill>
        <p:spPr>
          <a:xfrm>
            <a:off x="1658202" y="2756312"/>
            <a:ext cx="6086901" cy="2977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411" y="5985018"/>
            <a:ext cx="45897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Agreement near the DC-8 and 0 – 4 km altitude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496" y="3034069"/>
            <a:ext cx="81903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 km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867934" y="6114197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ip_dawn_20100901_161736_BROWSE_01_01_20_01_512_ 256_01.jpg"/>
          <p:cNvPicPr>
            <a:picLocks noChangeAspect="1"/>
          </p:cNvPicPr>
          <p:nvPr/>
        </p:nvPicPr>
        <p:blipFill>
          <a:blip r:embed="rId2" cstate="print"/>
          <a:srcRect l="10261" t="2869" r="8783" b="4263"/>
          <a:stretch>
            <a:fillRect/>
          </a:stretch>
        </p:blipFill>
        <p:spPr>
          <a:xfrm>
            <a:off x="962108" y="978010"/>
            <a:ext cx="7402664" cy="5033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8991" y="6205245"/>
            <a:ext cx="2317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 17:20:15 dropsonde launch time of previous slide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9852" y="174928"/>
            <a:ext cx="5793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Vertical Slice, ~ 75 Minutes Duration, 20 Shots Averaged,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~5.1 km Resolution, Taking off from Ft. Lauderdale, Earl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12" y="697076"/>
            <a:ext cx="1821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9/1/10, data folder 161736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392" y="1065023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328" y="4269163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603" y="2688129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29858" y="1105134"/>
            <a:ext cx="23597" cy="507471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2479" y="5985673"/>
            <a:ext cx="2041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Region of relatively high aerosol backscatter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2841" y="6336784"/>
            <a:ext cx="29322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This is the uploaded data type</a:t>
            </a:r>
          </a:p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FSE = Frequency-domain signal energy estimate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865" y="1638300"/>
            <a:ext cx="69916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3282950"/>
            <a:ext cx="623889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200" y="4953000"/>
            <a:ext cx="862737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12150" y="2673350"/>
            <a:ext cx="668773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m/s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ip_dawn_20100917_174448_BROWSE_01_01_100_01_512_ 256_01.jpg"/>
          <p:cNvPicPr>
            <a:picLocks noChangeAspect="1"/>
          </p:cNvPicPr>
          <p:nvPr/>
        </p:nvPicPr>
        <p:blipFill>
          <a:blip r:embed="rId2" cstate="print"/>
          <a:srcRect l="9931" t="3837" r="9097" b="5711"/>
          <a:stretch>
            <a:fillRect/>
          </a:stretch>
        </p:blipFill>
        <p:spPr>
          <a:xfrm>
            <a:off x="977900" y="1250950"/>
            <a:ext cx="74041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260" y="174928"/>
            <a:ext cx="599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Vertical Slice, ~ 163 Minutes Duration, 100 Shots Averaged,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~14.4 km Resolution, Karl, No Visible Eye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1012" y="855826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9/17/10, data folder 174448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43442" y="1223773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 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992" y="4474973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392" y="2893823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 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600" y="6235700"/>
            <a:ext cx="4992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Note: ascending and descending clouds; lots of repeated flight legs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6750" y="2857500"/>
            <a:ext cx="668773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m/s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38029" y="5950424"/>
            <a:ext cx="15217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Ends ~ 20:24:00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654" y="5179324"/>
            <a:ext cx="862737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525" y="3502924"/>
            <a:ext cx="623889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169" y="1750290"/>
            <a:ext cx="69916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765575" y="6373368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7260" y="174928"/>
            <a:ext cx="599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Vertical Slice, ~ 163 Minutes Duration, 100 Shots Averaged,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~14.4 km Resolution, Karl, No Visible Eye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1012" y="855826"/>
            <a:ext cx="189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9/17/10, data folder 174448</a:t>
            </a:r>
            <a:endParaRPr lang="en-US" sz="1200" dirty="0"/>
          </a:p>
        </p:txBody>
      </p:sp>
      <p:pic>
        <p:nvPicPr>
          <p:cNvPr id="5" name="Picture 4" descr="ScreenHunter_03 May. 07 11.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867" y="1153236"/>
            <a:ext cx="6213419" cy="5704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22" y="1665027"/>
            <a:ext cx="20403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End of previous slide data, repeated flight legs shown</a:t>
            </a:r>
          </a:p>
        </p:txBody>
      </p:sp>
      <p:sp>
        <p:nvSpPr>
          <p:cNvPr id="7" name="Oval 6"/>
          <p:cNvSpPr/>
          <p:nvPr/>
        </p:nvSpPr>
        <p:spPr>
          <a:xfrm>
            <a:off x="5199797" y="6585044"/>
            <a:ext cx="1583141" cy="361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72" y="0"/>
            <a:ext cx="604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Example: Vertical Slice, ~ 202 Minutes Duration,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 Shots Averaged, ~9.7 km Resolution, PG146, AL95, No Visible Eye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656" y="6119336"/>
            <a:ext cx="695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Note: complete direction sweep centered ~ 21:00:00; wind measurement extends below obvious FSE; BL to cloud deck transitions</a:t>
            </a:r>
          </a:p>
        </p:txBody>
      </p:sp>
      <p:pic>
        <p:nvPicPr>
          <p:cNvPr id="7" name="Picture 6" descr="grip_dawn_20100921_192329_BROWSE_01_01_60_01_512_ 256_01.jpg"/>
          <p:cNvPicPr>
            <a:picLocks noChangeAspect="1"/>
          </p:cNvPicPr>
          <p:nvPr/>
        </p:nvPicPr>
        <p:blipFill>
          <a:blip r:embed="rId2" cstate="print"/>
          <a:srcRect l="10000" t="3603" r="8957" b="5583"/>
          <a:stretch>
            <a:fillRect/>
          </a:stretch>
        </p:blipFill>
        <p:spPr>
          <a:xfrm>
            <a:off x="612250" y="742208"/>
            <a:ext cx="8081043" cy="5367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0774" y="477565"/>
            <a:ext cx="174759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9/21/10, data folder 192329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02337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62" y="2647927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07" y="4415954"/>
            <a:ext cx="819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 km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8607-5C97-48E7-A199-1356446ABE8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58326" y="4353217"/>
            <a:ext cx="250758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5493" y="403973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complete circle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104261"/>
            <a:ext cx="862737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120787"/>
            <a:ext cx="623889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450040"/>
            <a:ext cx="699166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024884" y="6196083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475227" y="2530048"/>
            <a:ext cx="668773" cy="37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25 m/s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50000"/>
          </a:lnSpc>
          <a:defRPr sz="1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1485</Words>
  <Application>Microsoft Office PowerPoint</Application>
  <PresentationFormat>On-screen Show (4:3)</PresentationFormat>
  <Paragraphs>319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Slide 1</vt:lpstr>
      <vt:lpstr>Acknowledgements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Periodogram: Estimating Signal Frequency After NP Shot Accumulation One Range Gate, One Realization</vt:lpstr>
    </vt:vector>
  </TitlesOfParts>
  <Company>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 Kavaya</dc:creator>
  <cp:lastModifiedBy>Michael J Kavaya</cp:lastModifiedBy>
  <cp:revision>174</cp:revision>
  <dcterms:created xsi:type="dcterms:W3CDTF">2012-04-23T17:25:27Z</dcterms:created>
  <dcterms:modified xsi:type="dcterms:W3CDTF">2012-05-08T17:27:25Z</dcterms:modified>
</cp:coreProperties>
</file>